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Raleway" charset="1" panose="00000000000000000000"/>
      <p:regular r:id="rId21"/>
    </p:embeddedFont>
    <p:embeddedFont>
      <p:font typeface="Raleway Bold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44656" y="-286193"/>
            <a:ext cx="1469112" cy="5804929"/>
            <a:chOff x="0" y="0"/>
            <a:chExt cx="386927" cy="15288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6927" cy="1528870"/>
            </a:xfrm>
            <a:custGeom>
              <a:avLst/>
              <a:gdLst/>
              <a:ahLst/>
              <a:cxnLst/>
              <a:rect r="r" b="b" t="t" l="l"/>
              <a:pathLst>
                <a:path h="1528870" w="386927">
                  <a:moveTo>
                    <a:pt x="0" y="0"/>
                  </a:moveTo>
                  <a:lnTo>
                    <a:pt x="386927" y="0"/>
                  </a:lnTo>
                  <a:lnTo>
                    <a:pt x="386927" y="1528870"/>
                  </a:lnTo>
                  <a:lnTo>
                    <a:pt x="0" y="1528870"/>
                  </a:lnTo>
                  <a:close/>
                </a:path>
              </a:pathLst>
            </a:custGeom>
            <a:solidFill>
              <a:srgbClr val="582B0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86927" cy="1576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94969" y="6017883"/>
            <a:ext cx="2470786" cy="4531372"/>
            <a:chOff x="0" y="0"/>
            <a:chExt cx="650742" cy="11934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50742" cy="1193448"/>
            </a:xfrm>
            <a:custGeom>
              <a:avLst/>
              <a:gdLst/>
              <a:ahLst/>
              <a:cxnLst/>
              <a:rect r="r" b="b" t="t" l="l"/>
              <a:pathLst>
                <a:path h="1193448" w="650742">
                  <a:moveTo>
                    <a:pt x="0" y="0"/>
                  </a:moveTo>
                  <a:lnTo>
                    <a:pt x="650742" y="0"/>
                  </a:lnTo>
                  <a:lnTo>
                    <a:pt x="650742" y="1193448"/>
                  </a:lnTo>
                  <a:lnTo>
                    <a:pt x="0" y="1193448"/>
                  </a:lnTo>
                  <a:close/>
                </a:path>
              </a:pathLst>
            </a:custGeom>
            <a:solidFill>
              <a:srgbClr val="CA9F7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650742" cy="1241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30459" y="2909769"/>
            <a:ext cx="7910349" cy="220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63"/>
              </a:lnSpc>
            </a:pPr>
            <a:r>
              <a:rPr lang="en-US" sz="12902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19917" y="4633826"/>
            <a:ext cx="7104400" cy="220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63"/>
              </a:lnSpc>
            </a:pPr>
            <a:r>
              <a:rPr lang="en-US" sz="12902">
                <a:solidFill>
                  <a:srgbClr val="CA9F72"/>
                </a:solidFill>
                <a:latin typeface="Raleway"/>
                <a:ea typeface="Raleway"/>
                <a:cs typeface="Raleway"/>
                <a:sym typeface="Raleway"/>
              </a:rPr>
              <a:t>REPORT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47540" y="8542259"/>
            <a:ext cx="4444663" cy="89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Nikhil Samuel Joseph J</a:t>
            </a:r>
          </a:p>
          <a:p>
            <a:pPr algn="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Internship ID: UMIP19644</a:t>
            </a:r>
          </a:p>
          <a:p>
            <a:pPr algn="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Domain: Machine Learning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294698"/>
            <a:ext cx="566487" cy="566487"/>
          </a:xfrm>
          <a:custGeom>
            <a:avLst/>
            <a:gdLst/>
            <a:ahLst/>
            <a:cxnLst/>
            <a:rect r="r" b="b" t="t" l="l"/>
            <a:pathLst>
              <a:path h="566487" w="566487">
                <a:moveTo>
                  <a:pt x="0" y="0"/>
                </a:moveTo>
                <a:lnTo>
                  <a:pt x="566487" y="0"/>
                </a:lnTo>
                <a:lnTo>
                  <a:pt x="566487" y="566487"/>
                </a:lnTo>
                <a:lnTo>
                  <a:pt x="0" y="566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026162"/>
            <a:ext cx="566487" cy="566487"/>
          </a:xfrm>
          <a:custGeom>
            <a:avLst/>
            <a:gdLst/>
            <a:ahLst/>
            <a:cxnLst/>
            <a:rect r="r" b="b" t="t" l="l"/>
            <a:pathLst>
              <a:path h="566487" w="566487">
                <a:moveTo>
                  <a:pt x="0" y="0"/>
                </a:moveTo>
                <a:lnTo>
                  <a:pt x="566487" y="0"/>
                </a:lnTo>
                <a:lnTo>
                  <a:pt x="566487" y="566487"/>
                </a:lnTo>
                <a:lnTo>
                  <a:pt x="0" y="566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640677"/>
            <a:ext cx="566487" cy="566487"/>
          </a:xfrm>
          <a:custGeom>
            <a:avLst/>
            <a:gdLst/>
            <a:ahLst/>
            <a:cxnLst/>
            <a:rect r="r" b="b" t="t" l="l"/>
            <a:pathLst>
              <a:path h="566487" w="566487">
                <a:moveTo>
                  <a:pt x="0" y="0"/>
                </a:moveTo>
                <a:lnTo>
                  <a:pt x="566487" y="0"/>
                </a:lnTo>
                <a:lnTo>
                  <a:pt x="566487" y="566487"/>
                </a:lnTo>
                <a:lnTo>
                  <a:pt x="0" y="566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16990" y="2923774"/>
            <a:ext cx="8971010" cy="5337751"/>
          </a:xfrm>
          <a:custGeom>
            <a:avLst/>
            <a:gdLst/>
            <a:ahLst/>
            <a:cxnLst/>
            <a:rect r="r" b="b" t="t" l="l"/>
            <a:pathLst>
              <a:path h="5337751" w="8971010">
                <a:moveTo>
                  <a:pt x="0" y="0"/>
                </a:moveTo>
                <a:lnTo>
                  <a:pt x="8971010" y="0"/>
                </a:lnTo>
                <a:lnTo>
                  <a:pt x="8971010" y="5337751"/>
                </a:lnTo>
                <a:lnTo>
                  <a:pt x="0" y="533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00125"/>
            <a:ext cx="9679277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50"/>
              </a:lnSpc>
            </a:pPr>
            <a:r>
              <a:rPr lang="en-US" sz="75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Data Pre-processing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58826" y="3235075"/>
            <a:ext cx="6727349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First, check for duplicate records</a:t>
            </a:r>
            <a:r>
              <a:rPr lang="en-US" sz="2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and removing unwanted attributes from dataset.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58826" y="4966539"/>
            <a:ext cx="6727349" cy="148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Attributes which are removed are 'm_dep', 'px_height', 'px_width', 'mobile_wt', 'sc_w', 'sc_h', 'talk_time' and, 'n_cores'</a:t>
            </a:r>
          </a:p>
          <a:p>
            <a:pPr algn="just">
              <a:lnSpc>
                <a:spcPts val="293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958826" y="6593052"/>
            <a:ext cx="6727349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Finally, check for null values. Segregate labels (target) and other attributes.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813309"/>
            <a:ext cx="2445353" cy="3357983"/>
            <a:chOff x="0" y="0"/>
            <a:chExt cx="644044" cy="8844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4044" cy="884407"/>
            </a:xfrm>
            <a:custGeom>
              <a:avLst/>
              <a:gdLst/>
              <a:ahLst/>
              <a:cxnLst/>
              <a:rect r="r" b="b" t="t" l="l"/>
              <a:pathLst>
                <a:path h="884407" w="644044">
                  <a:moveTo>
                    <a:pt x="0" y="0"/>
                  </a:moveTo>
                  <a:lnTo>
                    <a:pt x="644044" y="0"/>
                  </a:lnTo>
                  <a:lnTo>
                    <a:pt x="644044" y="884407"/>
                  </a:lnTo>
                  <a:lnTo>
                    <a:pt x="0" y="884407"/>
                  </a:lnTo>
                  <a:close/>
                </a:path>
              </a:pathLst>
            </a:custGeom>
            <a:solidFill>
              <a:srgbClr val="CA9F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44044" cy="932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65324" y="9080226"/>
            <a:ext cx="1672633" cy="1492966"/>
            <a:chOff x="0" y="0"/>
            <a:chExt cx="440529" cy="3932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529" cy="393209"/>
            </a:xfrm>
            <a:custGeom>
              <a:avLst/>
              <a:gdLst/>
              <a:ahLst/>
              <a:cxnLst/>
              <a:rect r="r" b="b" t="t" l="l"/>
              <a:pathLst>
                <a:path h="393209" w="440529">
                  <a:moveTo>
                    <a:pt x="0" y="0"/>
                  </a:moveTo>
                  <a:lnTo>
                    <a:pt x="440529" y="0"/>
                  </a:lnTo>
                  <a:lnTo>
                    <a:pt x="440529" y="393209"/>
                  </a:lnTo>
                  <a:lnTo>
                    <a:pt x="0" y="393209"/>
                  </a:lnTo>
                  <a:close/>
                </a:path>
              </a:pathLst>
            </a:custGeom>
            <a:solidFill>
              <a:srgbClr val="582B0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40529" cy="440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752394" y="4154025"/>
            <a:ext cx="8535606" cy="1960212"/>
          </a:xfrm>
          <a:custGeom>
            <a:avLst/>
            <a:gdLst/>
            <a:ahLst/>
            <a:cxnLst/>
            <a:rect r="r" b="b" t="t" l="l"/>
            <a:pathLst>
              <a:path h="1960212" w="8535606">
                <a:moveTo>
                  <a:pt x="0" y="0"/>
                </a:moveTo>
                <a:lnTo>
                  <a:pt x="8535606" y="0"/>
                </a:lnTo>
                <a:lnTo>
                  <a:pt x="8535606" y="1960212"/>
                </a:lnTo>
                <a:lnTo>
                  <a:pt x="0" y="1960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52394" y="6114237"/>
            <a:ext cx="8535606" cy="4172763"/>
          </a:xfrm>
          <a:custGeom>
            <a:avLst/>
            <a:gdLst/>
            <a:ahLst/>
            <a:cxnLst/>
            <a:rect r="r" b="b" t="t" l="l"/>
            <a:pathLst>
              <a:path h="4172763" w="8535606">
                <a:moveTo>
                  <a:pt x="0" y="0"/>
                </a:moveTo>
                <a:lnTo>
                  <a:pt x="8535606" y="0"/>
                </a:lnTo>
                <a:lnTo>
                  <a:pt x="8535606" y="4172763"/>
                </a:lnTo>
                <a:lnTo>
                  <a:pt x="0" y="4172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61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0"/>
            <a:ext cx="9752394" cy="3852196"/>
          </a:xfrm>
          <a:custGeom>
            <a:avLst/>
            <a:gdLst/>
            <a:ahLst/>
            <a:cxnLst/>
            <a:rect r="r" b="b" t="t" l="l"/>
            <a:pathLst>
              <a:path h="3852196" w="9752394">
                <a:moveTo>
                  <a:pt x="0" y="0"/>
                </a:moveTo>
                <a:lnTo>
                  <a:pt x="9752394" y="0"/>
                </a:lnTo>
                <a:lnTo>
                  <a:pt x="9752394" y="3852196"/>
                </a:lnTo>
                <a:lnTo>
                  <a:pt x="0" y="3852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3976" y="4570024"/>
            <a:ext cx="8303909" cy="233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150"/>
              </a:lnSpc>
            </a:pPr>
            <a:r>
              <a:rPr lang="en-US" sz="75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Training and evaluation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45549" y="971550"/>
            <a:ext cx="4913751" cy="148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Created and  trained the model using sci-kit learn package  and created the model with accuracy of 81% and good f1-score.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45931" y="7225616"/>
            <a:ext cx="4008520" cy="111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Usage classification report function to show the performance of our model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6237" y="2023219"/>
            <a:ext cx="9150117" cy="6426587"/>
            <a:chOff x="0" y="0"/>
            <a:chExt cx="1417592" cy="9956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7593" cy="995646"/>
            </a:xfrm>
            <a:custGeom>
              <a:avLst/>
              <a:gdLst/>
              <a:ahLst/>
              <a:cxnLst/>
              <a:rect r="r" b="b" t="t" l="l"/>
              <a:pathLst>
                <a:path h="995646" w="1417593">
                  <a:moveTo>
                    <a:pt x="0" y="0"/>
                  </a:moveTo>
                  <a:lnTo>
                    <a:pt x="1417593" y="0"/>
                  </a:lnTo>
                  <a:lnTo>
                    <a:pt x="1417593" y="995646"/>
                  </a:lnTo>
                  <a:lnTo>
                    <a:pt x="0" y="995646"/>
                  </a:lnTo>
                  <a:close/>
                </a:path>
              </a:pathLst>
            </a:custGeom>
            <a:blipFill>
              <a:blip r:embed="rId2"/>
              <a:stretch>
                <a:fillRect l="0" t="-21189" r="0" b="-2118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910913" y="8920347"/>
            <a:ext cx="3701414" cy="465146"/>
            <a:chOff x="0" y="0"/>
            <a:chExt cx="974858" cy="1225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4858" cy="122508"/>
            </a:xfrm>
            <a:custGeom>
              <a:avLst/>
              <a:gdLst/>
              <a:ahLst/>
              <a:cxnLst/>
              <a:rect r="r" b="b" t="t" l="l"/>
              <a:pathLst>
                <a:path h="122508" w="974858">
                  <a:moveTo>
                    <a:pt x="0" y="0"/>
                  </a:moveTo>
                  <a:lnTo>
                    <a:pt x="974858" y="0"/>
                  </a:lnTo>
                  <a:lnTo>
                    <a:pt x="974858" y="122508"/>
                  </a:lnTo>
                  <a:lnTo>
                    <a:pt x="0" y="122508"/>
                  </a:lnTo>
                  <a:close/>
                </a:path>
              </a:pathLst>
            </a:custGeom>
            <a:solidFill>
              <a:srgbClr val="CA9F7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974858" cy="170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472970" y="2301776"/>
            <a:ext cx="6288650" cy="233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50"/>
              </a:lnSpc>
            </a:pPr>
            <a:r>
              <a:rPr lang="en-US" sz="75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Vehicle Prices Prediction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58902" y="5179363"/>
            <a:ext cx="6202719" cy="279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Creating a Random Forest Regression model to predict the price of mobile phone based on price segments.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CSV file consist of 1002 records and 17 attributes.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Price segments is predicted using this model.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98207" y="3907006"/>
            <a:ext cx="566487" cy="566487"/>
          </a:xfrm>
          <a:custGeom>
            <a:avLst/>
            <a:gdLst/>
            <a:ahLst/>
            <a:cxnLst/>
            <a:rect r="r" b="b" t="t" l="l"/>
            <a:pathLst>
              <a:path h="566487" w="566487">
                <a:moveTo>
                  <a:pt x="0" y="0"/>
                </a:moveTo>
                <a:lnTo>
                  <a:pt x="566487" y="0"/>
                </a:lnTo>
                <a:lnTo>
                  <a:pt x="566487" y="566487"/>
                </a:lnTo>
                <a:lnTo>
                  <a:pt x="0" y="566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98207" y="5638470"/>
            <a:ext cx="566487" cy="566487"/>
          </a:xfrm>
          <a:custGeom>
            <a:avLst/>
            <a:gdLst/>
            <a:ahLst/>
            <a:cxnLst/>
            <a:rect r="r" b="b" t="t" l="l"/>
            <a:pathLst>
              <a:path h="566487" w="566487">
                <a:moveTo>
                  <a:pt x="0" y="0"/>
                </a:moveTo>
                <a:lnTo>
                  <a:pt x="566487" y="0"/>
                </a:lnTo>
                <a:lnTo>
                  <a:pt x="566487" y="566488"/>
                </a:lnTo>
                <a:lnTo>
                  <a:pt x="0" y="566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98207" y="7252985"/>
            <a:ext cx="566487" cy="566487"/>
          </a:xfrm>
          <a:custGeom>
            <a:avLst/>
            <a:gdLst/>
            <a:ahLst/>
            <a:cxnLst/>
            <a:rect r="r" b="b" t="t" l="l"/>
            <a:pathLst>
              <a:path h="566487" w="566487">
                <a:moveTo>
                  <a:pt x="0" y="0"/>
                </a:moveTo>
                <a:lnTo>
                  <a:pt x="566487" y="0"/>
                </a:lnTo>
                <a:lnTo>
                  <a:pt x="566487" y="566488"/>
                </a:lnTo>
                <a:lnTo>
                  <a:pt x="0" y="566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95987" y="2171700"/>
            <a:ext cx="5492013" cy="8147092"/>
          </a:xfrm>
          <a:custGeom>
            <a:avLst/>
            <a:gdLst/>
            <a:ahLst/>
            <a:cxnLst/>
            <a:rect r="r" b="b" t="t" l="l"/>
            <a:pathLst>
              <a:path h="8147092" w="5492013">
                <a:moveTo>
                  <a:pt x="0" y="0"/>
                </a:moveTo>
                <a:lnTo>
                  <a:pt x="5492013" y="0"/>
                </a:lnTo>
                <a:lnTo>
                  <a:pt x="5492013" y="8147092"/>
                </a:lnTo>
                <a:lnTo>
                  <a:pt x="0" y="8147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95987" y="0"/>
            <a:ext cx="5492013" cy="2171700"/>
          </a:xfrm>
          <a:custGeom>
            <a:avLst/>
            <a:gdLst/>
            <a:ahLst/>
            <a:cxnLst/>
            <a:rect r="r" b="b" t="t" l="l"/>
            <a:pathLst>
              <a:path h="2171700" w="5492013">
                <a:moveTo>
                  <a:pt x="0" y="0"/>
                </a:moveTo>
                <a:lnTo>
                  <a:pt x="5492013" y="0"/>
                </a:lnTo>
                <a:lnTo>
                  <a:pt x="5492013" y="2171700"/>
                </a:lnTo>
                <a:lnTo>
                  <a:pt x="0" y="2171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99" t="0" r="-31598" b="-101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76404" y="1981911"/>
            <a:ext cx="9679277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150"/>
              </a:lnSpc>
            </a:pPr>
            <a:r>
              <a:rPr lang="en-US" sz="75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Data Pre-processing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28333" y="3847383"/>
            <a:ext cx="6727349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First, check for duplicate records </a:t>
            </a:r>
            <a:r>
              <a:rPr lang="en-US" sz="2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and removing unwanted attributes from dataset.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28333" y="7205360"/>
            <a:ext cx="6727349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Finally, we change categorical data to numerical data.  Segregate labels (target) and other attributes.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28333" y="5590845"/>
            <a:ext cx="672734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Check for null values and remove them.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813309"/>
            <a:ext cx="2445353" cy="3357983"/>
            <a:chOff x="0" y="0"/>
            <a:chExt cx="644044" cy="8844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4044" cy="884407"/>
            </a:xfrm>
            <a:custGeom>
              <a:avLst/>
              <a:gdLst/>
              <a:ahLst/>
              <a:cxnLst/>
              <a:rect r="r" b="b" t="t" l="l"/>
              <a:pathLst>
                <a:path h="884407" w="644044">
                  <a:moveTo>
                    <a:pt x="0" y="0"/>
                  </a:moveTo>
                  <a:lnTo>
                    <a:pt x="644044" y="0"/>
                  </a:lnTo>
                  <a:lnTo>
                    <a:pt x="644044" y="884407"/>
                  </a:lnTo>
                  <a:lnTo>
                    <a:pt x="0" y="884407"/>
                  </a:lnTo>
                  <a:close/>
                </a:path>
              </a:pathLst>
            </a:custGeom>
            <a:solidFill>
              <a:srgbClr val="CA9F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44044" cy="932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65324" y="9080226"/>
            <a:ext cx="1672633" cy="1492966"/>
            <a:chOff x="0" y="0"/>
            <a:chExt cx="440529" cy="3932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529" cy="393209"/>
            </a:xfrm>
            <a:custGeom>
              <a:avLst/>
              <a:gdLst/>
              <a:ahLst/>
              <a:cxnLst/>
              <a:rect r="r" b="b" t="t" l="l"/>
              <a:pathLst>
                <a:path h="393209" w="440529">
                  <a:moveTo>
                    <a:pt x="0" y="0"/>
                  </a:moveTo>
                  <a:lnTo>
                    <a:pt x="440529" y="0"/>
                  </a:lnTo>
                  <a:lnTo>
                    <a:pt x="440529" y="393209"/>
                  </a:lnTo>
                  <a:lnTo>
                    <a:pt x="0" y="393209"/>
                  </a:lnTo>
                  <a:close/>
                </a:path>
              </a:pathLst>
            </a:custGeom>
            <a:solidFill>
              <a:srgbClr val="582B0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40529" cy="440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987330" y="0"/>
            <a:ext cx="8300670" cy="2473925"/>
          </a:xfrm>
          <a:custGeom>
            <a:avLst/>
            <a:gdLst/>
            <a:ahLst/>
            <a:cxnLst/>
            <a:rect r="r" b="b" t="t" l="l"/>
            <a:pathLst>
              <a:path h="2473925" w="8300670">
                <a:moveTo>
                  <a:pt x="0" y="0"/>
                </a:moveTo>
                <a:lnTo>
                  <a:pt x="8300670" y="0"/>
                </a:lnTo>
                <a:lnTo>
                  <a:pt x="8300670" y="2473925"/>
                </a:lnTo>
                <a:lnTo>
                  <a:pt x="0" y="2473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87330" y="2473925"/>
            <a:ext cx="8300670" cy="1452104"/>
          </a:xfrm>
          <a:custGeom>
            <a:avLst/>
            <a:gdLst/>
            <a:ahLst/>
            <a:cxnLst/>
            <a:rect r="r" b="b" t="t" l="l"/>
            <a:pathLst>
              <a:path h="1452104" w="8300670">
                <a:moveTo>
                  <a:pt x="0" y="0"/>
                </a:moveTo>
                <a:lnTo>
                  <a:pt x="8300670" y="0"/>
                </a:lnTo>
                <a:lnTo>
                  <a:pt x="8300670" y="1452104"/>
                </a:lnTo>
                <a:lnTo>
                  <a:pt x="0" y="1452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933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87330" y="3842857"/>
            <a:ext cx="8300670" cy="6444143"/>
          </a:xfrm>
          <a:custGeom>
            <a:avLst/>
            <a:gdLst/>
            <a:ahLst/>
            <a:cxnLst/>
            <a:rect r="r" b="b" t="t" l="l"/>
            <a:pathLst>
              <a:path h="6444143" w="8300670">
                <a:moveTo>
                  <a:pt x="0" y="0"/>
                </a:moveTo>
                <a:lnTo>
                  <a:pt x="8300670" y="0"/>
                </a:lnTo>
                <a:lnTo>
                  <a:pt x="8300670" y="6444143"/>
                </a:lnTo>
                <a:lnTo>
                  <a:pt x="0" y="644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2527484"/>
            <a:ext cx="8303909" cy="233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150"/>
              </a:lnSpc>
            </a:pPr>
            <a:r>
              <a:rPr lang="en-US" sz="75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Training and evaluation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80654" y="5183076"/>
            <a:ext cx="4008520" cy="223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Created and</a:t>
            </a:r>
            <a:r>
              <a:rPr lang="en-US" sz="2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trained the model using sci-kit learn package. </a:t>
            </a:r>
          </a:p>
          <a:p>
            <a:pPr algn="just">
              <a:lnSpc>
                <a:spcPts val="2939"/>
              </a:lnSpc>
            </a:pPr>
          </a:p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MSE and r2-score is used to show the performance of our model.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44494" y="-589732"/>
            <a:ext cx="3243506" cy="2881584"/>
            <a:chOff x="0" y="0"/>
            <a:chExt cx="854257" cy="7589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4257" cy="758936"/>
            </a:xfrm>
            <a:custGeom>
              <a:avLst/>
              <a:gdLst/>
              <a:ahLst/>
              <a:cxnLst/>
              <a:rect r="r" b="b" t="t" l="l"/>
              <a:pathLst>
                <a:path h="758936" w="854257">
                  <a:moveTo>
                    <a:pt x="0" y="0"/>
                  </a:moveTo>
                  <a:lnTo>
                    <a:pt x="854257" y="0"/>
                  </a:lnTo>
                  <a:lnTo>
                    <a:pt x="854257" y="758936"/>
                  </a:lnTo>
                  <a:lnTo>
                    <a:pt x="0" y="758936"/>
                  </a:lnTo>
                  <a:close/>
                </a:path>
              </a:pathLst>
            </a:custGeom>
            <a:solidFill>
              <a:srgbClr val="582B0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54257" cy="806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672951" y="3116629"/>
            <a:ext cx="5913394" cy="2183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281"/>
              </a:lnSpc>
            </a:pPr>
            <a:r>
              <a:rPr lang="en-US" sz="1416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Thank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10759" y="4954437"/>
            <a:ext cx="5913394" cy="2187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281"/>
              </a:lnSpc>
            </a:pPr>
            <a:r>
              <a:rPr lang="en-US" sz="1416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57459" y="-154247"/>
            <a:ext cx="2445353" cy="10627273"/>
            <a:chOff x="0" y="0"/>
            <a:chExt cx="644044" cy="27989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4044" cy="2798952"/>
            </a:xfrm>
            <a:custGeom>
              <a:avLst/>
              <a:gdLst/>
              <a:ahLst/>
              <a:cxnLst/>
              <a:rect r="r" b="b" t="t" l="l"/>
              <a:pathLst>
                <a:path h="2798952" w="644044">
                  <a:moveTo>
                    <a:pt x="0" y="0"/>
                  </a:moveTo>
                  <a:lnTo>
                    <a:pt x="644044" y="0"/>
                  </a:lnTo>
                  <a:lnTo>
                    <a:pt x="644044" y="2798952"/>
                  </a:lnTo>
                  <a:lnTo>
                    <a:pt x="0" y="279895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44044" cy="28465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570439" y="0"/>
            <a:ext cx="5787355" cy="10287000"/>
            <a:chOff x="0" y="0"/>
            <a:chExt cx="896613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96613" cy="1593725"/>
            </a:xfrm>
            <a:custGeom>
              <a:avLst/>
              <a:gdLst/>
              <a:ahLst/>
              <a:cxnLst/>
              <a:rect r="r" b="b" t="t" l="l"/>
              <a:pathLst>
                <a:path h="1593725" w="896613">
                  <a:moveTo>
                    <a:pt x="0" y="0"/>
                  </a:moveTo>
                  <a:lnTo>
                    <a:pt x="896613" y="0"/>
                  </a:lnTo>
                  <a:lnTo>
                    <a:pt x="89661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83395" t="0" r="-83395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130459" y="2269600"/>
            <a:ext cx="7653496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150"/>
              </a:lnSpc>
            </a:pPr>
            <a:r>
              <a:rPr lang="en-US" sz="75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TOPICS CHOSEN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48215" y="4058590"/>
            <a:ext cx="5909432" cy="3083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4260" indent="-377130" lvl="1">
              <a:lnSpc>
                <a:spcPts val="4890"/>
              </a:lnSpc>
              <a:buFont typeface="Arial"/>
              <a:buChar char="•"/>
            </a:pPr>
            <a:r>
              <a:rPr lang="en-US" sz="349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Animal Classification</a:t>
            </a:r>
          </a:p>
          <a:p>
            <a:pPr algn="just" marL="754260" indent="-377130" lvl="1">
              <a:lnSpc>
                <a:spcPts val="4890"/>
              </a:lnSpc>
              <a:buFont typeface="Arial"/>
              <a:buChar char="•"/>
            </a:pPr>
            <a:r>
              <a:rPr lang="en-US" sz="349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Heart Disease Detection</a:t>
            </a:r>
          </a:p>
          <a:p>
            <a:pPr algn="just" marL="754260" indent="-377130" lvl="1">
              <a:lnSpc>
                <a:spcPts val="4890"/>
              </a:lnSpc>
              <a:buFont typeface="Arial"/>
              <a:buChar char="•"/>
            </a:pPr>
            <a:r>
              <a:rPr lang="en-US" sz="349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Mobile Phone Pricing Prediction </a:t>
            </a:r>
          </a:p>
          <a:p>
            <a:pPr algn="just" marL="754260" indent="-377130" lvl="1">
              <a:lnSpc>
                <a:spcPts val="4890"/>
              </a:lnSpc>
              <a:buFont typeface="Arial"/>
              <a:buChar char="•"/>
            </a:pPr>
            <a:r>
              <a:rPr lang="en-US" sz="349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Vehicle Prices Prediction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6237" y="2023219"/>
            <a:ext cx="9150117" cy="6426587"/>
            <a:chOff x="0" y="0"/>
            <a:chExt cx="1417592" cy="9956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7593" cy="995646"/>
            </a:xfrm>
            <a:custGeom>
              <a:avLst/>
              <a:gdLst/>
              <a:ahLst/>
              <a:cxnLst/>
              <a:rect r="r" b="b" t="t" l="l"/>
              <a:pathLst>
                <a:path h="995646" w="1417593">
                  <a:moveTo>
                    <a:pt x="0" y="0"/>
                  </a:moveTo>
                  <a:lnTo>
                    <a:pt x="1417593" y="0"/>
                  </a:lnTo>
                  <a:lnTo>
                    <a:pt x="1417593" y="995646"/>
                  </a:lnTo>
                  <a:lnTo>
                    <a:pt x="0" y="995646"/>
                  </a:lnTo>
                  <a:close/>
                </a:path>
              </a:pathLst>
            </a:custGeom>
            <a:blipFill>
              <a:blip r:embed="rId2"/>
              <a:stretch>
                <a:fillRect l="0" t="-22642" r="0" b="-2264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910913" y="8793154"/>
            <a:ext cx="3701414" cy="465146"/>
            <a:chOff x="0" y="0"/>
            <a:chExt cx="974858" cy="1225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4858" cy="122508"/>
            </a:xfrm>
            <a:custGeom>
              <a:avLst/>
              <a:gdLst/>
              <a:ahLst/>
              <a:cxnLst/>
              <a:rect r="r" b="b" t="t" l="l"/>
              <a:pathLst>
                <a:path h="122508" w="974858">
                  <a:moveTo>
                    <a:pt x="0" y="0"/>
                  </a:moveTo>
                  <a:lnTo>
                    <a:pt x="974858" y="0"/>
                  </a:lnTo>
                  <a:lnTo>
                    <a:pt x="974858" y="122508"/>
                  </a:lnTo>
                  <a:lnTo>
                    <a:pt x="0" y="122508"/>
                  </a:lnTo>
                  <a:close/>
                </a:path>
              </a:pathLst>
            </a:custGeom>
            <a:solidFill>
              <a:srgbClr val="CA9F7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974858" cy="170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472970" y="2299812"/>
            <a:ext cx="6193194" cy="233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50"/>
              </a:lnSpc>
            </a:pPr>
            <a:r>
              <a:rPr lang="en-US" sz="75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Animal Classification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2970" y="5072966"/>
            <a:ext cx="5761456" cy="279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Creating a CNN model to classify animals based on the image.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'Bear',  'Bird',  'Cat',  'Cow',  'Deer',  'Dog',  'Dolphin',  'Elephant',  'Giraffe',  'Horse',  'Kangaroo',  'Lion',  'Panda',  'Tiger',  and  'Zebra’ are animals that are needed to be classified.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6526" y="4070610"/>
            <a:ext cx="566487" cy="566487"/>
          </a:xfrm>
          <a:custGeom>
            <a:avLst/>
            <a:gdLst/>
            <a:ahLst/>
            <a:cxnLst/>
            <a:rect r="r" b="b" t="t" l="l"/>
            <a:pathLst>
              <a:path h="566487" w="566487">
                <a:moveTo>
                  <a:pt x="0" y="0"/>
                </a:moveTo>
                <a:lnTo>
                  <a:pt x="566487" y="0"/>
                </a:lnTo>
                <a:lnTo>
                  <a:pt x="566487" y="566487"/>
                </a:lnTo>
                <a:lnTo>
                  <a:pt x="0" y="566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6526" y="5802075"/>
            <a:ext cx="566487" cy="566487"/>
          </a:xfrm>
          <a:custGeom>
            <a:avLst/>
            <a:gdLst/>
            <a:ahLst/>
            <a:cxnLst/>
            <a:rect r="r" b="b" t="t" l="l"/>
            <a:pathLst>
              <a:path h="566487" w="566487">
                <a:moveTo>
                  <a:pt x="0" y="0"/>
                </a:moveTo>
                <a:lnTo>
                  <a:pt x="566487" y="0"/>
                </a:lnTo>
                <a:lnTo>
                  <a:pt x="566487" y="566487"/>
                </a:lnTo>
                <a:lnTo>
                  <a:pt x="0" y="566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6526" y="7416590"/>
            <a:ext cx="566487" cy="566487"/>
          </a:xfrm>
          <a:custGeom>
            <a:avLst/>
            <a:gdLst/>
            <a:ahLst/>
            <a:cxnLst/>
            <a:rect r="r" b="b" t="t" l="l"/>
            <a:pathLst>
              <a:path h="566487" w="566487">
                <a:moveTo>
                  <a:pt x="0" y="0"/>
                </a:moveTo>
                <a:lnTo>
                  <a:pt x="566487" y="0"/>
                </a:lnTo>
                <a:lnTo>
                  <a:pt x="566487" y="566487"/>
                </a:lnTo>
                <a:lnTo>
                  <a:pt x="0" y="566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92223" y="1632952"/>
            <a:ext cx="7595777" cy="7021096"/>
          </a:xfrm>
          <a:custGeom>
            <a:avLst/>
            <a:gdLst/>
            <a:ahLst/>
            <a:cxnLst/>
            <a:rect r="r" b="b" t="t" l="l"/>
            <a:pathLst>
              <a:path h="7021096" w="7595777">
                <a:moveTo>
                  <a:pt x="0" y="0"/>
                </a:moveTo>
                <a:lnTo>
                  <a:pt x="7595777" y="0"/>
                </a:lnTo>
                <a:lnTo>
                  <a:pt x="7595777" y="7021096"/>
                </a:lnTo>
                <a:lnTo>
                  <a:pt x="0" y="7021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983700"/>
            <a:ext cx="10390530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50"/>
              </a:lnSpc>
            </a:pPr>
            <a:r>
              <a:rPr lang="en-US" sz="75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Model 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16651" y="3640181"/>
            <a:ext cx="6727349" cy="111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Created a random_brightness layer and rescaling layer to avoid overfitting and make it easier for the neural network to process the image.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16651" y="5371646"/>
            <a:ext cx="6727349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Two Convolution layer and a single pooling layer is used to reduce the number of pixels in the image.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16651" y="6998158"/>
            <a:ext cx="6727349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Finally, flatten the data and two dense layers to output the label of image processed.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3976" y="7215210"/>
            <a:ext cx="2445353" cy="3357983"/>
            <a:chOff x="0" y="0"/>
            <a:chExt cx="644044" cy="8844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4044" cy="884407"/>
            </a:xfrm>
            <a:custGeom>
              <a:avLst/>
              <a:gdLst/>
              <a:ahLst/>
              <a:cxnLst/>
              <a:rect r="r" b="b" t="t" l="l"/>
              <a:pathLst>
                <a:path h="884407" w="644044">
                  <a:moveTo>
                    <a:pt x="0" y="0"/>
                  </a:moveTo>
                  <a:lnTo>
                    <a:pt x="644044" y="0"/>
                  </a:lnTo>
                  <a:lnTo>
                    <a:pt x="644044" y="884407"/>
                  </a:lnTo>
                  <a:lnTo>
                    <a:pt x="0" y="884407"/>
                  </a:lnTo>
                  <a:close/>
                </a:path>
              </a:pathLst>
            </a:custGeom>
            <a:solidFill>
              <a:srgbClr val="CA9F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44044" cy="932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65324" y="9080226"/>
            <a:ext cx="1672633" cy="1492966"/>
            <a:chOff x="0" y="0"/>
            <a:chExt cx="440529" cy="3932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529" cy="393209"/>
            </a:xfrm>
            <a:custGeom>
              <a:avLst/>
              <a:gdLst/>
              <a:ahLst/>
              <a:cxnLst/>
              <a:rect r="r" b="b" t="t" l="l"/>
              <a:pathLst>
                <a:path h="393209" w="440529">
                  <a:moveTo>
                    <a:pt x="0" y="0"/>
                  </a:moveTo>
                  <a:lnTo>
                    <a:pt x="440529" y="0"/>
                  </a:lnTo>
                  <a:lnTo>
                    <a:pt x="440529" y="393209"/>
                  </a:lnTo>
                  <a:lnTo>
                    <a:pt x="0" y="393209"/>
                  </a:lnTo>
                  <a:close/>
                </a:path>
              </a:pathLst>
            </a:custGeom>
            <a:solidFill>
              <a:srgbClr val="582B0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40529" cy="440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899913" y="4361318"/>
            <a:ext cx="7388087" cy="5925682"/>
            <a:chOff x="0" y="0"/>
            <a:chExt cx="984473" cy="7896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4473" cy="789606"/>
            </a:xfrm>
            <a:custGeom>
              <a:avLst/>
              <a:gdLst/>
              <a:ahLst/>
              <a:cxnLst/>
              <a:rect r="r" b="b" t="t" l="l"/>
              <a:pathLst>
                <a:path h="789606" w="984473">
                  <a:moveTo>
                    <a:pt x="0" y="0"/>
                  </a:moveTo>
                  <a:lnTo>
                    <a:pt x="984473" y="0"/>
                  </a:lnTo>
                  <a:lnTo>
                    <a:pt x="984473" y="789606"/>
                  </a:lnTo>
                  <a:lnTo>
                    <a:pt x="0" y="789606"/>
                  </a:lnTo>
                  <a:close/>
                </a:path>
              </a:pathLst>
            </a:custGeom>
            <a:blipFill>
              <a:blip r:embed="rId2"/>
              <a:stretch>
                <a:fillRect l="-661" t="0" r="-661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0" y="32523"/>
            <a:ext cx="8958476" cy="5789415"/>
          </a:xfrm>
          <a:custGeom>
            <a:avLst/>
            <a:gdLst/>
            <a:ahLst/>
            <a:cxnLst/>
            <a:rect r="r" b="b" t="t" l="l"/>
            <a:pathLst>
              <a:path h="5789415" w="8958476">
                <a:moveTo>
                  <a:pt x="0" y="0"/>
                </a:moveTo>
                <a:lnTo>
                  <a:pt x="8958476" y="0"/>
                </a:lnTo>
                <a:lnTo>
                  <a:pt x="8958476" y="5789415"/>
                </a:lnTo>
                <a:lnTo>
                  <a:pt x="0" y="5789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144000" y="3948"/>
            <a:ext cx="7568787" cy="233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50"/>
              </a:lnSpc>
            </a:pPr>
            <a:r>
              <a:rPr lang="en-US" sz="75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Training and evaluation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99913" y="2840951"/>
            <a:ext cx="4234828" cy="111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Trained the model for 20 epoch and created the model with training accuracy of 91%.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08714" y="6813306"/>
            <a:ext cx="4008520" cy="111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graph shows the training and validation accuracy of the model.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6237" y="2023219"/>
            <a:ext cx="9150117" cy="6426587"/>
            <a:chOff x="0" y="0"/>
            <a:chExt cx="1417592" cy="9956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7593" cy="995646"/>
            </a:xfrm>
            <a:custGeom>
              <a:avLst/>
              <a:gdLst/>
              <a:ahLst/>
              <a:cxnLst/>
              <a:rect r="r" b="b" t="t" l="l"/>
              <a:pathLst>
                <a:path h="995646" w="1417593">
                  <a:moveTo>
                    <a:pt x="0" y="0"/>
                  </a:moveTo>
                  <a:lnTo>
                    <a:pt x="1417593" y="0"/>
                  </a:lnTo>
                  <a:lnTo>
                    <a:pt x="1417593" y="995646"/>
                  </a:lnTo>
                  <a:lnTo>
                    <a:pt x="0" y="995646"/>
                  </a:lnTo>
                  <a:close/>
                </a:path>
              </a:pathLst>
            </a:custGeom>
            <a:blipFill>
              <a:blip r:embed="rId2"/>
              <a:stretch>
                <a:fillRect l="-2610" t="0" r="-261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910913" y="8920347"/>
            <a:ext cx="3701414" cy="465146"/>
            <a:chOff x="0" y="0"/>
            <a:chExt cx="974858" cy="1225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4858" cy="122508"/>
            </a:xfrm>
            <a:custGeom>
              <a:avLst/>
              <a:gdLst/>
              <a:ahLst/>
              <a:cxnLst/>
              <a:rect r="r" b="b" t="t" l="l"/>
              <a:pathLst>
                <a:path h="122508" w="974858">
                  <a:moveTo>
                    <a:pt x="0" y="0"/>
                  </a:moveTo>
                  <a:lnTo>
                    <a:pt x="974858" y="0"/>
                  </a:lnTo>
                  <a:lnTo>
                    <a:pt x="974858" y="122508"/>
                  </a:lnTo>
                  <a:lnTo>
                    <a:pt x="0" y="122508"/>
                  </a:lnTo>
                  <a:close/>
                </a:path>
              </a:pathLst>
            </a:custGeom>
            <a:solidFill>
              <a:srgbClr val="CA9F7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974858" cy="170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472970" y="2427005"/>
            <a:ext cx="6193194" cy="233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50"/>
              </a:lnSpc>
            </a:pPr>
            <a:r>
              <a:rPr lang="en-US" sz="75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Heart Disease Detection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2970" y="5200160"/>
            <a:ext cx="5761456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Creating a Logistic Regression model to classify if person has a heart disease or not based on the textual information.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CSV file consist of 1190 records and 12 attributes.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04916" y="6336177"/>
            <a:ext cx="4631540" cy="4670287"/>
            <a:chOff x="0" y="0"/>
            <a:chExt cx="1219829" cy="12300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9829" cy="1230034"/>
            </a:xfrm>
            <a:custGeom>
              <a:avLst/>
              <a:gdLst/>
              <a:ahLst/>
              <a:cxnLst/>
              <a:rect r="r" b="b" t="t" l="l"/>
              <a:pathLst>
                <a:path h="1230034" w="1219829">
                  <a:moveTo>
                    <a:pt x="0" y="0"/>
                  </a:moveTo>
                  <a:lnTo>
                    <a:pt x="1219829" y="0"/>
                  </a:lnTo>
                  <a:lnTo>
                    <a:pt x="1219829" y="1230034"/>
                  </a:lnTo>
                  <a:lnTo>
                    <a:pt x="0" y="1230034"/>
                  </a:lnTo>
                  <a:close/>
                </a:path>
              </a:pathLst>
            </a:custGeom>
            <a:solidFill>
              <a:srgbClr val="582B0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19829" cy="1277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449745" y="0"/>
            <a:ext cx="3787239" cy="4697247"/>
          </a:xfrm>
          <a:custGeom>
            <a:avLst/>
            <a:gdLst/>
            <a:ahLst/>
            <a:cxnLst/>
            <a:rect r="r" b="b" t="t" l="l"/>
            <a:pathLst>
              <a:path h="4697247" w="3787239">
                <a:moveTo>
                  <a:pt x="0" y="0"/>
                </a:moveTo>
                <a:lnTo>
                  <a:pt x="3787238" y="0"/>
                </a:lnTo>
                <a:lnTo>
                  <a:pt x="3787238" y="4697247"/>
                </a:lnTo>
                <a:lnTo>
                  <a:pt x="0" y="4697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6526" y="4070610"/>
            <a:ext cx="566487" cy="566487"/>
          </a:xfrm>
          <a:custGeom>
            <a:avLst/>
            <a:gdLst/>
            <a:ahLst/>
            <a:cxnLst/>
            <a:rect r="r" b="b" t="t" l="l"/>
            <a:pathLst>
              <a:path h="566487" w="566487">
                <a:moveTo>
                  <a:pt x="0" y="0"/>
                </a:moveTo>
                <a:lnTo>
                  <a:pt x="566487" y="0"/>
                </a:lnTo>
                <a:lnTo>
                  <a:pt x="566487" y="566487"/>
                </a:lnTo>
                <a:lnTo>
                  <a:pt x="0" y="566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6526" y="5802075"/>
            <a:ext cx="566487" cy="566487"/>
          </a:xfrm>
          <a:custGeom>
            <a:avLst/>
            <a:gdLst/>
            <a:ahLst/>
            <a:cxnLst/>
            <a:rect r="r" b="b" t="t" l="l"/>
            <a:pathLst>
              <a:path h="566487" w="566487">
                <a:moveTo>
                  <a:pt x="0" y="0"/>
                </a:moveTo>
                <a:lnTo>
                  <a:pt x="566487" y="0"/>
                </a:lnTo>
                <a:lnTo>
                  <a:pt x="566487" y="566487"/>
                </a:lnTo>
                <a:lnTo>
                  <a:pt x="0" y="566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6526" y="7416590"/>
            <a:ext cx="566487" cy="566487"/>
          </a:xfrm>
          <a:custGeom>
            <a:avLst/>
            <a:gdLst/>
            <a:ahLst/>
            <a:cxnLst/>
            <a:rect r="r" b="b" t="t" l="l"/>
            <a:pathLst>
              <a:path h="566487" w="566487">
                <a:moveTo>
                  <a:pt x="0" y="0"/>
                </a:moveTo>
                <a:lnTo>
                  <a:pt x="566487" y="0"/>
                </a:lnTo>
                <a:lnTo>
                  <a:pt x="566487" y="566487"/>
                </a:lnTo>
                <a:lnTo>
                  <a:pt x="0" y="566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86913" y="3380493"/>
            <a:ext cx="3419857" cy="6906507"/>
          </a:xfrm>
          <a:custGeom>
            <a:avLst/>
            <a:gdLst/>
            <a:ahLst/>
            <a:cxnLst/>
            <a:rect r="r" b="b" t="t" l="l"/>
            <a:pathLst>
              <a:path h="6906507" w="3419857">
                <a:moveTo>
                  <a:pt x="0" y="0"/>
                </a:moveTo>
                <a:lnTo>
                  <a:pt x="3419857" y="0"/>
                </a:lnTo>
                <a:lnTo>
                  <a:pt x="3419857" y="6906507"/>
                </a:lnTo>
                <a:lnTo>
                  <a:pt x="0" y="6906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30459" y="1445192"/>
            <a:ext cx="9523490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50"/>
              </a:lnSpc>
            </a:pPr>
            <a:r>
              <a:rPr lang="en-US" sz="75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Data Pre-processing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16651" y="4010987"/>
            <a:ext cx="672734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First, remove the duplicate records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16651" y="5742452"/>
            <a:ext cx="672734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Second, check for null values in dataframe.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16651" y="7368965"/>
            <a:ext cx="6727349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Finally, segregate labels (target) and other attributes seperately.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3976" y="7215210"/>
            <a:ext cx="2445353" cy="3357983"/>
            <a:chOff x="0" y="0"/>
            <a:chExt cx="644044" cy="8844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4044" cy="884407"/>
            </a:xfrm>
            <a:custGeom>
              <a:avLst/>
              <a:gdLst/>
              <a:ahLst/>
              <a:cxnLst/>
              <a:rect r="r" b="b" t="t" l="l"/>
              <a:pathLst>
                <a:path h="884407" w="644044">
                  <a:moveTo>
                    <a:pt x="0" y="0"/>
                  </a:moveTo>
                  <a:lnTo>
                    <a:pt x="644044" y="0"/>
                  </a:lnTo>
                  <a:lnTo>
                    <a:pt x="644044" y="884407"/>
                  </a:lnTo>
                  <a:lnTo>
                    <a:pt x="0" y="884407"/>
                  </a:lnTo>
                  <a:close/>
                </a:path>
              </a:pathLst>
            </a:custGeom>
            <a:solidFill>
              <a:srgbClr val="CA9F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44044" cy="932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65324" y="9080226"/>
            <a:ext cx="1672633" cy="1492966"/>
            <a:chOff x="0" y="0"/>
            <a:chExt cx="440529" cy="3932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529" cy="393209"/>
            </a:xfrm>
            <a:custGeom>
              <a:avLst/>
              <a:gdLst/>
              <a:ahLst/>
              <a:cxnLst/>
              <a:rect r="r" b="b" t="t" l="l"/>
              <a:pathLst>
                <a:path h="393209" w="440529">
                  <a:moveTo>
                    <a:pt x="0" y="0"/>
                  </a:moveTo>
                  <a:lnTo>
                    <a:pt x="440529" y="0"/>
                  </a:lnTo>
                  <a:lnTo>
                    <a:pt x="440529" y="393209"/>
                  </a:lnTo>
                  <a:lnTo>
                    <a:pt x="0" y="393209"/>
                  </a:lnTo>
                  <a:close/>
                </a:path>
              </a:pathLst>
            </a:custGeom>
            <a:solidFill>
              <a:srgbClr val="582B0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40529" cy="440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32523"/>
            <a:ext cx="10547160" cy="3335539"/>
          </a:xfrm>
          <a:custGeom>
            <a:avLst/>
            <a:gdLst/>
            <a:ahLst/>
            <a:cxnLst/>
            <a:rect r="r" b="b" t="t" l="l"/>
            <a:pathLst>
              <a:path h="3335539" w="10547160">
                <a:moveTo>
                  <a:pt x="0" y="0"/>
                </a:moveTo>
                <a:lnTo>
                  <a:pt x="10547160" y="0"/>
                </a:lnTo>
                <a:lnTo>
                  <a:pt x="10547160" y="3335539"/>
                </a:lnTo>
                <a:lnTo>
                  <a:pt x="0" y="3335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47160" y="7351422"/>
            <a:ext cx="7740840" cy="2935578"/>
          </a:xfrm>
          <a:custGeom>
            <a:avLst/>
            <a:gdLst/>
            <a:ahLst/>
            <a:cxnLst/>
            <a:rect r="r" b="b" t="t" l="l"/>
            <a:pathLst>
              <a:path h="2935578" w="7740840">
                <a:moveTo>
                  <a:pt x="0" y="0"/>
                </a:moveTo>
                <a:lnTo>
                  <a:pt x="7740840" y="0"/>
                </a:lnTo>
                <a:lnTo>
                  <a:pt x="7740840" y="2935578"/>
                </a:lnTo>
                <a:lnTo>
                  <a:pt x="0" y="2935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547160" y="4688573"/>
            <a:ext cx="7740840" cy="2662849"/>
          </a:xfrm>
          <a:custGeom>
            <a:avLst/>
            <a:gdLst/>
            <a:ahLst/>
            <a:cxnLst/>
            <a:rect r="r" b="b" t="t" l="l"/>
            <a:pathLst>
              <a:path h="2662849" w="7740840">
                <a:moveTo>
                  <a:pt x="0" y="0"/>
                </a:moveTo>
                <a:lnTo>
                  <a:pt x="7740840" y="0"/>
                </a:lnTo>
                <a:lnTo>
                  <a:pt x="7740840" y="2662849"/>
                </a:lnTo>
                <a:lnTo>
                  <a:pt x="0" y="26628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3971925"/>
            <a:ext cx="8303909" cy="233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150"/>
              </a:lnSpc>
            </a:pPr>
            <a:r>
              <a:rPr lang="en-US" sz="75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Training and evaluation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45549" y="971550"/>
            <a:ext cx="4913751" cy="148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Created and  trained the model using sci-kit learn package  and created the model with accuracy of 83% and good f1-score.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51954" y="6627517"/>
            <a:ext cx="4008520" cy="111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Usage of classification report function to show the performance of our model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6237" y="2023219"/>
            <a:ext cx="9150117" cy="6426587"/>
            <a:chOff x="0" y="0"/>
            <a:chExt cx="1417592" cy="9956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7593" cy="995646"/>
            </a:xfrm>
            <a:custGeom>
              <a:avLst/>
              <a:gdLst/>
              <a:ahLst/>
              <a:cxnLst/>
              <a:rect r="r" b="b" t="t" l="l"/>
              <a:pathLst>
                <a:path h="995646" w="1417593">
                  <a:moveTo>
                    <a:pt x="0" y="0"/>
                  </a:moveTo>
                  <a:lnTo>
                    <a:pt x="1417593" y="0"/>
                  </a:lnTo>
                  <a:lnTo>
                    <a:pt x="1417593" y="995646"/>
                  </a:lnTo>
                  <a:lnTo>
                    <a:pt x="0" y="995646"/>
                  </a:lnTo>
                  <a:close/>
                </a:path>
              </a:pathLst>
            </a:custGeom>
            <a:blipFill>
              <a:blip r:embed="rId2"/>
              <a:stretch>
                <a:fillRect l="-3614" t="0" r="-361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910913" y="8920347"/>
            <a:ext cx="3701414" cy="465146"/>
            <a:chOff x="0" y="0"/>
            <a:chExt cx="974858" cy="1225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4858" cy="122508"/>
            </a:xfrm>
            <a:custGeom>
              <a:avLst/>
              <a:gdLst/>
              <a:ahLst/>
              <a:cxnLst/>
              <a:rect r="r" b="b" t="t" l="l"/>
              <a:pathLst>
                <a:path h="122508" w="974858">
                  <a:moveTo>
                    <a:pt x="0" y="0"/>
                  </a:moveTo>
                  <a:lnTo>
                    <a:pt x="974858" y="0"/>
                  </a:lnTo>
                  <a:lnTo>
                    <a:pt x="974858" y="122508"/>
                  </a:lnTo>
                  <a:lnTo>
                    <a:pt x="0" y="122508"/>
                  </a:lnTo>
                  <a:close/>
                </a:path>
              </a:pathLst>
            </a:custGeom>
            <a:solidFill>
              <a:srgbClr val="CA9F7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974858" cy="170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472970" y="1994644"/>
            <a:ext cx="6193194" cy="349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50"/>
              </a:lnSpc>
            </a:pPr>
            <a:r>
              <a:rPr lang="en-US" sz="75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Mobile Phone Pricing Prediction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63445" y="5685105"/>
            <a:ext cx="6202719" cy="279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Creating a K Nearest Neighbor model to classify the price of mobile phone based on price segments.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CSV file consist of 2000 records and 21 attributes.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Price segments are classified into 4 segments.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DAGXIft2hD0</dc:identifier>
  <dcterms:modified xsi:type="dcterms:W3CDTF">2011-08-01T06:04:30Z</dcterms:modified>
  <cp:revision>1</cp:revision>
  <dc:title>Report</dc:title>
</cp:coreProperties>
</file>